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15" r:id="rId3"/>
    <p:sldMasterId id="2147483716" r:id="rId4"/>
    <p:sldMasterId id="2147483717" r:id="rId5"/>
    <p:sldMasterId id="2147483718" r:id="rId6"/>
    <p:sldMasterId id="2147483719" r:id="rId7"/>
    <p:sldMasterId id="2147483720" r:id="rId8"/>
    <p:sldMasterId id="214748372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y="9144000" cx="16256000"/>
  <p:notesSz cx="6858000" cy="9144000"/>
  <p:embeddedFontLst>
    <p:embeddedFont>
      <p:font typeface="Cabin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font" Target="fonts/Cabin-italic.fntdata"/><Relationship Id="rId72" Type="http://schemas.openxmlformats.org/officeDocument/2006/relationships/font" Target="fonts/Cabin-bold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74" Type="http://schemas.openxmlformats.org/officeDocument/2006/relationships/font" Target="fonts/Cabin-boldItalic.fntdata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Cabin-regular.fntdata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lvl="1">
              <a:spcBef>
                <a:spcPts val="0"/>
              </a:spcBef>
            </a:pPr>
            <a:r>
              <a:t/>
            </a:r>
            <a:endParaRPr/>
          </a:p>
          <a:p>
            <a:pPr lvl="2">
              <a:spcBef>
                <a:spcPts val="0"/>
              </a:spcBef>
            </a:pPr>
            <a:r>
              <a:t/>
            </a:r>
            <a:endParaRPr/>
          </a:p>
          <a:p>
            <a:pPr lvl="3">
              <a:spcBef>
                <a:spcPts val="0"/>
              </a:spcBef>
            </a:pPr>
            <a:r>
              <a:t/>
            </a:r>
            <a:endParaRPr/>
          </a:p>
          <a:p>
            <a:pPr lvl="4">
              <a:spcBef>
                <a:spcPts val="0"/>
              </a:spcBef>
            </a:pPr>
            <a:r>
              <a:t/>
            </a:r>
            <a:endParaRPr/>
          </a:p>
          <a:p>
            <a:pPr lvl="5">
              <a:spcBef>
                <a:spcPts val="0"/>
              </a:spcBef>
            </a:pPr>
            <a:r>
              <a:t/>
            </a:r>
            <a:endParaRPr/>
          </a:p>
          <a:p>
            <a:pPr lvl="6">
              <a:spcBef>
                <a:spcPts val="0"/>
              </a:spcBef>
            </a:pPr>
            <a:r>
              <a:t/>
            </a:r>
            <a:endParaRPr/>
          </a:p>
          <a:p>
            <a:pPr lvl="7">
              <a:spcBef>
                <a:spcPts val="0"/>
              </a:spcBef>
            </a:pPr>
            <a:r>
              <a:t/>
            </a:r>
            <a:endParaRPr/>
          </a:p>
          <a:p>
            <a:pPr lvl="8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as retain the entire last page.</a:t>
            </a:r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 rot="5400000">
            <a:off x="11231562" y="1909762"/>
            <a:ext cx="4229100" cy="34829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 rot="5400000">
            <a:off x="4189412" y="-1497012"/>
            <a:ext cx="4229100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 rot="5400000">
            <a:off x="7594599" y="-1727200"/>
            <a:ext cx="1054100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 rot="5400000">
            <a:off x="9236075" y="2441574"/>
            <a:ext cx="7708899" cy="3308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 rot="5400000">
            <a:off x="2543175" y="-790575"/>
            <a:ext cx="7708899" cy="977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 rot="5400000">
            <a:off x="5448299" y="-1346199"/>
            <a:ext cx="5359400" cy="13233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511300" y="2590800"/>
            <a:ext cx="6540500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8204200" y="2590800"/>
            <a:ext cx="6540500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7" name="Shape 137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4" name="Shape 164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6" name="Shape 176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9" name="Shape 189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90" name="Shape 190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4" name="Shape 194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3" name="Shape 203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1511300" y="1536700"/>
            <a:ext cx="13233399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1511300" y="4711700"/>
            <a:ext cx="132333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 rot="5400000">
            <a:off x="9313799" y="2532099"/>
            <a:ext cx="8064599" cy="3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 rot="5400000">
            <a:off x="2271625" y="-874699"/>
            <a:ext cx="8064599" cy="102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 rot="5400000">
            <a:off x="5270399" y="-1511300"/>
            <a:ext cx="5702399" cy="139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86113" y="6400800"/>
            <a:ext cx="97535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1" name="Shape 221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86113" y="7156450"/>
            <a:ext cx="9753599" cy="1073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12800" y="363537"/>
            <a:ext cx="5348399" cy="1549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356350" y="363537"/>
            <a:ext cx="9086699" cy="780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2" type="body"/>
          </p:nvPr>
        </p:nvSpPr>
        <p:spPr>
          <a:xfrm>
            <a:off x="812800" y="1912938"/>
            <a:ext cx="5348399" cy="625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812800" y="2046288"/>
            <a:ext cx="7181699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812800" y="2900363"/>
            <a:ext cx="7181699" cy="52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4" name="Shape 234"/>
          <p:cNvSpPr txBox="1"/>
          <p:nvPr>
            <p:ph idx="3" type="body"/>
          </p:nvPr>
        </p:nvSpPr>
        <p:spPr>
          <a:xfrm>
            <a:off x="8258175" y="2046288"/>
            <a:ext cx="7184999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235" name="Shape 235"/>
          <p:cNvSpPr txBox="1"/>
          <p:nvPr>
            <p:ph idx="4" type="body"/>
          </p:nvPr>
        </p:nvSpPr>
        <p:spPr>
          <a:xfrm>
            <a:off x="8258175" y="2900363"/>
            <a:ext cx="7184999" cy="52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1155700" y="2603500"/>
            <a:ext cx="68898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8197850" y="2603500"/>
            <a:ext cx="68898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84287" y="5875337"/>
            <a:ext cx="13817699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284287" y="3875087"/>
            <a:ext cx="13817699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ctrTitle"/>
          </p:nvPr>
        </p:nvSpPr>
        <p:spPr>
          <a:xfrm>
            <a:off x="1219200" y="2840038"/>
            <a:ext cx="13817699" cy="19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8" name="Shape 248"/>
          <p:cNvSpPr txBox="1"/>
          <p:nvPr>
            <p:ph idx="1" type="subTitle"/>
          </p:nvPr>
        </p:nvSpPr>
        <p:spPr>
          <a:xfrm>
            <a:off x="2438400" y="5181600"/>
            <a:ext cx="113793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155700" y="4711700"/>
            <a:ext cx="688975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8197850" y="4711700"/>
            <a:ext cx="688975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theme" Target="../theme/theme2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511300" y="1536700"/>
            <a:ext cx="13233399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511300" y="4711700"/>
            <a:ext cx="132333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hyperlink" Target="www.pythonlearn.com" TargetMode="External"/><Relationship Id="rId4" Type="http://schemas.openxmlformats.org/officeDocument/2006/relationships/hyperlink" Target="www.pythonlearn.com" TargetMode="External"/><Relationship Id="rId5" Type="http://schemas.openxmlformats.org/officeDocument/2006/relationships/hyperlink" Target="www.pythonlearn.com" TargetMode="External"/><Relationship Id="rId6" Type="http://schemas.openxmlformats.org/officeDocument/2006/relationships/image" Target="../media/image00.png"/><Relationship Id="rId7" Type="http://schemas.openxmlformats.org/officeDocument/2006/relationships/image" Target="../media/image0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://en.wikipedia.org/wiki/List_of_TCP_and_UDP_port_number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ocs.python.org/library/socket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xkcd.com/353/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hyperlink" Target="http://en.wikipedia.org/wiki/Internet_Protocol_Sui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en.wikipedia.org/wiki/Http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hyperlink" Target="http://www.youtube.com/watch?v=x2GylLq59r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jpg"/><Relationship Id="rId4" Type="http://schemas.openxmlformats.org/officeDocument/2006/relationships/image" Target="../media/image01.png"/><Relationship Id="rId5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5" Type="http://schemas.openxmlformats.org/officeDocument/2006/relationships/image" Target="../media/image3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tools.ietf.org/html/rfc791" TargetMode="External"/><Relationship Id="rId4" Type="http://schemas.openxmlformats.org/officeDocument/2006/relationships/image" Target="../media/image35.jpg"/><Relationship Id="rId5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jpg"/><Relationship Id="rId4" Type="http://schemas.openxmlformats.org/officeDocument/2006/relationships/image" Target="../media/image03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hyperlink" Target="http://nmap.org/movie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w3.org/TR/xhtml1/DTD/xhtml1-strict.dtd" TargetMode="External"/><Relationship Id="rId4" Type="http://schemas.openxmlformats.org/officeDocument/2006/relationships/hyperlink" Target="http://www.w3.org/1999/xhtml" TargetMode="External"/><Relationship Id="rId5" Type="http://schemas.openxmlformats.org/officeDocument/2006/relationships/hyperlink" Target="http://www.w3.org/1999/xhtml" TargetMode="External"/><Relationship Id="rId6" Type="http://schemas.openxmlformats.org/officeDocument/2006/relationships/image" Target="../media/image47.png"/><Relationship Id="rId7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ocs.python.org/library/urllib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ocs.python.org/library/urllib.htm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dr-chuck.com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jpg"/><Relationship Id="rId4" Type="http://schemas.openxmlformats.org/officeDocument/2006/relationships/hyperlink" Target="http://en.wikipedia.org/wiki/Internet_Protocol_Suite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en.wikipedia.org/wiki/Web_scraping" TargetMode="External"/><Relationship Id="rId4" Type="http://schemas.openxmlformats.org/officeDocument/2006/relationships/hyperlink" Target="http://en.wikipedia.org/wiki/Web_crawler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jpg"/><Relationship Id="rId4" Type="http://schemas.openxmlformats.org/officeDocument/2006/relationships/image" Target="../media/image5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facebook.com/terms.php" TargetMode="External"/><Relationship Id="rId4" Type="http://schemas.openxmlformats.org/officeDocument/2006/relationships/image" Target="../media/image49.jpg"/><Relationship Id="rId5" Type="http://schemas.openxmlformats.org/officeDocument/2006/relationships/image" Target="../media/image4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crummy.com/software/BeautifulSoup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flickr.com/photos/kitcowan/2103850699/" TargetMode="External"/><Relationship Id="rId4" Type="http://schemas.openxmlformats.org/officeDocument/2006/relationships/image" Target="../media/image09.jpg"/><Relationship Id="rId5" Type="http://schemas.openxmlformats.org/officeDocument/2006/relationships/image" Target="../media/image07.png"/><Relationship Id="rId6" Type="http://schemas.openxmlformats.org/officeDocument/2006/relationships/hyperlink" Target="http://en.wikipedia.org/wiki/Tin_can_telephone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www.dr-chuck.com" TargetMode="External"/><Relationship Id="rId4" Type="http://schemas.openxmlformats.org/officeDocument/2006/relationships/hyperlink" Target="http://open.umich.edu/" TargetMode="External"/><Relationship Id="rId5" Type="http://schemas.openxmlformats.org/officeDocument/2006/relationships/image" Target="../media/image52.jpg"/><Relationship Id="rId6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en.wikipedia.org/wiki/Internet_socket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en.wikipedia.org/wiki/TCP_and_UDP_por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jpg"/><Relationship Id="rId6" Type="http://schemas.openxmlformats.org/officeDocument/2006/relationships/hyperlink" Target="http://www.dr-chuc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Chapter 12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3861750" y="7759700"/>
            <a:ext cx="7930199" cy="101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Python for Informatics: Exploring Information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2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www.</a:t>
            </a:r>
            <a:r>
              <a:rPr lang="en-US" sz="3200" u="sng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pythonlearn</a:t>
            </a:r>
            <a:r>
              <a:rPr b="0" i="0" lang="en-US" sz="32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.com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30212" y="8118475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250" y="7733400"/>
            <a:ext cx="1024800" cy="10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2322511"/>
            <a:ext cx="13934999" cy="59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75" y="8115300"/>
            <a:ext cx="136820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http://en.wikipedia.org/wiki/List_of_TCP_and_UDP_port_numbers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700" y="444500"/>
            <a:ext cx="9109075" cy="6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3273425" y="7600950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 port.</a:t>
            </a:r>
          </a:p>
        </p:txBody>
      </p:sp>
      <p:sp>
        <p:nvSpPr>
          <p:cNvPr id="405" name="Shape 405"/>
          <p:cNvSpPr/>
          <p:nvPr/>
        </p:nvSpPr>
        <p:spPr>
          <a:xfrm rot="-5400000">
            <a:off x="7988249" y="1358949"/>
            <a:ext cx="876300" cy="774599"/>
          </a:xfrm>
          <a:prstGeom prst="rightArrow">
            <a:avLst>
              <a:gd fmla="val 7826" name="adj1"/>
              <a:gd fmla="val 7344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1511300" y="2590800"/>
            <a:ext cx="132333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69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46212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 = socket.socket(socket.AF_INET, socket.SOCK_STREAM)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mysock.connect( ('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www.py4inf.com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',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80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81540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71120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71120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289375" y="6643686"/>
            <a:ext cx="2089199" cy="725399"/>
          </a:xfrm>
          <a:prstGeom prst="straightConnector1">
            <a:avLst/>
          </a:prstGeom>
          <a:noFill/>
          <a:ln cap="rnd" cmpd="sng" w="1016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417" name="Shape 417"/>
          <p:cNvCxnSpPr/>
          <p:nvPr/>
        </p:nvCxnSpPr>
        <p:spPr>
          <a:xfrm>
            <a:off x="9105900" y="6665911"/>
            <a:ext cx="1693799" cy="923999"/>
          </a:xfrm>
          <a:prstGeom prst="straightConnector1">
            <a:avLst/>
          </a:prstGeom>
          <a:noFill/>
          <a:ln cap="rnd" cmpd="sng" w="1016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1600" y="241300"/>
            <a:ext cx="7619999" cy="86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1155700" y="2603500"/>
            <a:ext cx="72643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Since TCP (and Python) gives us a reliable </a:t>
            </a: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 what 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 we want to do with the </a:t>
            </a: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?  What problem do we want to solve?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Application Protocols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Mail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cap="rnd" cmpd="sng" w="254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 </a:t>
            </a:r>
            <a:r>
              <a:rPr b="0" i="0" lang="en-US" sz="28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http://en.wikipedia.org/wiki/Internet_Protocol_Suite</a:t>
            </a:r>
            <a:r>
              <a:rPr b="0" i="0" lang="en-US" sz="28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155700" y="622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HTTP - Hypertext Trans</a:t>
            </a:r>
            <a:r>
              <a:rPr b="1" lang="en-US" sz="76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1155700" y="2832100"/>
            <a:ext cx="13932000" cy="527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dominant Application Layer Protocol on the Internet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Invented for the Web - to Retrieve HTML,  Images, Documents, etc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Extended to be data in addition to documents - RSS, Web Services, etc..Basic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810260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http://en.wikipedia.org/wiki/Http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4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1155700" y="2603500"/>
            <a:ext cx="13932000" cy="421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yper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ext</a:t>
            </a:r>
            <a:r>
              <a:rPr b="0" i="0" lang="en-US" sz="47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rans</a:t>
            </a:r>
            <a:r>
              <a:rPr lang="en-US" sz="4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P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74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1155700" y="2603500"/>
            <a:ext cx="89027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’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 behavior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And not bump into each other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On two-way roads in USA, drive on the right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side of the road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On two-way roads in the UK, drive on the left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30988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http://</a:t>
            </a:r>
            <a:r>
              <a:rPr b="0"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b="0" i="0" lang="en-US" sz="3600" u="none" cap="none" strike="noStrike">
                <a:solidFill>
                  <a:srgbClr val="FF7F00"/>
                </a:solidFill>
                <a:latin typeface="Courier New"/>
                <a:ea typeface="Courier New"/>
                <a:cs typeface="Courier New"/>
                <a:sym typeface="Courier New"/>
              </a:rPr>
              <a:t>/page1.htm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774700"/>
            <a:ext cx="14025561" cy="1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3014661" y="41148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41148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41148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1000" y="5413375"/>
            <a:ext cx="3276600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7410450"/>
            <a:ext cx="2903537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Robert Cailliau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70548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5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813175" y="8077200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Getting Data From The Server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Each time the user clicks on an anchor tag with an 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href=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value to switch to a new page, the browser makes a connection to the web server and issues a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request - to GET the content of the page at the specified URL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server returns the HTML document to the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rowser, which formats and displays the document to the user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8800" y="2238375"/>
            <a:ext cx="4305299" cy="28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762" y="2297111"/>
            <a:ext cx="3600599" cy="27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962" y="1844675"/>
            <a:ext cx="4368900" cy="36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6896100" y="3065461"/>
            <a:ext cx="21909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cxnSp>
        <p:nvCxnSpPr>
          <p:cNvPr id="266" name="Shape 266"/>
          <p:cNvCxnSpPr/>
          <p:nvPr/>
        </p:nvCxnSpPr>
        <p:spPr>
          <a:xfrm rot="10800000">
            <a:off x="5497624" y="2789236"/>
            <a:ext cx="5205300" cy="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267" name="Shape 267"/>
          <p:cNvCxnSpPr/>
          <p:nvPr/>
        </p:nvCxnSpPr>
        <p:spPr>
          <a:xfrm>
            <a:off x="5538787" y="4164012"/>
            <a:ext cx="5117999" cy="4440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268" name="Shape 268"/>
          <p:cNvSpPr txBox="1"/>
          <p:nvPr/>
        </p:nvSpPr>
        <p:spPr>
          <a:xfrm>
            <a:off x="2478086" y="876300"/>
            <a:ext cx="1457399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3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Client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12085636" y="876300"/>
            <a:ext cx="1565399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3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Server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an HTTP request</a:t>
            </a: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 to the server like 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www.dr-chuck.com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shake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a document (or the default document)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http://www.mlive.com/ann-arbor/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http://www.facebook.com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Shape 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Shape 49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492" name="Shape 4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499" name="Shape 499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00" name="Shape 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Shape 50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02" name="Shape 502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510" name="Shape 510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11" name="Shape 5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Shape 512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13" name="Shape 513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522" name="Shape 522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23" name="Shape 523"/>
          <p:cNvCxnSpPr/>
          <p:nvPr/>
        </p:nvCxnSpPr>
        <p:spPr>
          <a:xfrm flipH="1" rot="10800000">
            <a:off x="8308975" y="2314574"/>
            <a:ext cx="22225" cy="21082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24" name="Shape 5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Shape 525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26" name="Shape 526"/>
          <p:cNvSpPr txBox="1"/>
          <p:nvPr/>
        </p:nvSpPr>
        <p:spPr>
          <a:xfrm>
            <a:off x="10987086" y="1473200"/>
            <a:ext cx="4965600" cy="321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Second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back to the &lt;a href="page1.htm"&gt;First Page&lt;/a&gt;.&lt;/p&gt;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Shape 537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38" name="Shape 538"/>
          <p:cNvCxnSpPr/>
          <p:nvPr/>
        </p:nvCxnSpPr>
        <p:spPr>
          <a:xfrm flipH="1" rot="10800000">
            <a:off x="8308975" y="2314574"/>
            <a:ext cx="22225" cy="21082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39" name="Shape 5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5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Shape 54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42" name="Shape 542"/>
          <p:cNvCxnSpPr/>
          <p:nvPr/>
        </p:nvCxnSpPr>
        <p:spPr>
          <a:xfrm rot="10800000">
            <a:off x="9501187" y="4987925"/>
            <a:ext cx="1395411" cy="973136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43" name="Shape 543"/>
          <p:cNvSpPr txBox="1"/>
          <p:nvPr/>
        </p:nvSpPr>
        <p:spPr>
          <a:xfrm>
            <a:off x="10987086" y="1473200"/>
            <a:ext cx="4965700" cy="32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Second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back to the &lt;a href="page1.htm"&gt;First Page&lt;/a&gt;.&lt;/p&gt;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Internet Standards</a:t>
            </a:r>
          </a:p>
        </p:txBody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850900" y="2603500"/>
            <a:ext cx="7734299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standards for all of the Internet protocols (inner workings) are developed by an organization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Internet Engineering Task Force (IETF)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www.ietf.org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Standards are called 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RFCs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- 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for Comments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8667900" y="7805525"/>
            <a:ext cx="7033799" cy="55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http://tools.ietf.org/html/rfc791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pic>
        <p:nvPicPr>
          <p:cNvPr id="553" name="Shape 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3500" y="2794000"/>
            <a:ext cx="6578599" cy="25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45561" y="5829300"/>
            <a:ext cx="6586536" cy="12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775" y="1043500"/>
            <a:ext cx="8665800" cy="79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3352275" y="130825"/>
            <a:ext cx="10955100" cy="7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http://www.w3.org/Protocols/rfc2616/rfc2616.txt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00" y="393700"/>
            <a:ext cx="15354300" cy="83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8800" y="1628775"/>
            <a:ext cx="4305299" cy="28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762" y="1687511"/>
            <a:ext cx="360045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962" y="1235075"/>
            <a:ext cx="4368799" cy="36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6896100" y="2455861"/>
            <a:ext cx="219075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cxnSp>
        <p:nvCxnSpPr>
          <p:cNvPr id="278" name="Shape 278"/>
          <p:cNvCxnSpPr/>
          <p:nvPr/>
        </p:nvCxnSpPr>
        <p:spPr>
          <a:xfrm rot="10800000">
            <a:off x="5497512" y="2179636"/>
            <a:ext cx="5205412" cy="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279" name="Shape 279"/>
          <p:cNvCxnSpPr/>
          <p:nvPr/>
        </p:nvCxnSpPr>
        <p:spPr>
          <a:xfrm>
            <a:off x="5538787" y="3554412"/>
            <a:ext cx="5118100" cy="4445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280" name="Shape 280"/>
          <p:cNvSpPr txBox="1"/>
          <p:nvPr/>
        </p:nvSpPr>
        <p:spPr>
          <a:xfrm>
            <a:off x="920750" y="5472112"/>
            <a:ext cx="123825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367087" y="6213475"/>
            <a:ext cx="815975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CSS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898775" y="5349875"/>
            <a:ext cx="20192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JavaScript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1533525" y="6108700"/>
            <a:ext cx="110489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AJAX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6161087" y="4802187"/>
            <a:ext cx="1171575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8178800" y="4672012"/>
            <a:ext cx="153035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Request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308725" y="5472112"/>
            <a:ext cx="179069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Response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8780461" y="5349875"/>
            <a:ext cx="911224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8001000" y="6594475"/>
            <a:ext cx="114934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POST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1183936" y="5159375"/>
            <a:ext cx="133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Python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0920399" y="6108700"/>
            <a:ext cx="19715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Templates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3141325" y="5349875"/>
            <a:ext cx="20192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Data Store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3622351" y="5969000"/>
            <a:ext cx="2190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memcache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221412" y="6400800"/>
            <a:ext cx="1252536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an HTTP request</a:t>
            </a: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 to the server like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www.dr-chuck.com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shake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a document (or the default document)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http://www.mlive.com/ann-arbor/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http://www.facebook.com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1155700" y="241300"/>
            <a:ext cx="7518399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Arial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Hacking</a:t>
            </a:r>
            <a:r>
              <a:rPr b="1" i="0" lang="en-US" sz="76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HTTP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763587" y="2540000"/>
            <a:ext cx="14490699" cy="582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$ </a:t>
            </a:r>
            <a:r>
              <a:rPr b="0" i="0" lang="en-US" sz="3400" u="none" cap="none" strike="noStrike">
                <a:solidFill>
                  <a:srgbClr val="FF9900"/>
                </a:solidFill>
                <a:latin typeface="Cabin"/>
                <a:ea typeface="Cabin"/>
                <a:cs typeface="Cabin"/>
                <a:sym typeface="Cabin"/>
              </a:rPr>
              <a:t>telnet www.dr-chuck.com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Trying 74.208.28.177...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Connected to www.dr-chuck.com.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 HTTP/1.0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Cabin"/>
              <a:buNone/>
            </a:pPr>
            <a:r>
              <a:t/>
            </a:r>
            <a:endParaRPr sz="3400">
              <a:solidFill>
                <a:srgbClr val="FFFF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</a:t>
            </a:r>
            <a:r>
              <a:rPr lang="en-US" sz="34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to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&lt;a href="http://www.dr-chuck.com/page2.htm"&gt;Second 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&lt;/p&gt;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10288586" y="1949450"/>
            <a:ext cx="161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Request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13592175" y="1949450"/>
            <a:ext cx="188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Response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11296650" y="3924300"/>
            <a:ext cx="2746499" cy="9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11006136" y="565150"/>
            <a:ext cx="3327299" cy="86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</p:txBody>
      </p:sp>
      <p:cxnSp>
        <p:nvCxnSpPr>
          <p:cNvPr id="582" name="Shape 582"/>
          <p:cNvCxnSpPr/>
          <p:nvPr/>
        </p:nvCxnSpPr>
        <p:spPr>
          <a:xfrm flipH="1">
            <a:off x="12285686" y="1644650"/>
            <a:ext cx="22200" cy="2065199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83" name="Shape 583"/>
          <p:cNvCxnSpPr/>
          <p:nvPr/>
        </p:nvCxnSpPr>
        <p:spPr>
          <a:xfrm flipH="1" rot="10800000">
            <a:off x="13033375" y="1666974"/>
            <a:ext cx="22200" cy="21081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84" name="Shape 584"/>
          <p:cNvSpPr txBox="1"/>
          <p:nvPr/>
        </p:nvSpPr>
        <p:spPr>
          <a:xfrm>
            <a:off x="7104823" y="8191500"/>
            <a:ext cx="8609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9900"/>
                </a:solidFill>
                <a:latin typeface="Cabin"/>
                <a:ea typeface="Cabin"/>
                <a:cs typeface="Cabin"/>
                <a:sym typeface="Cabin"/>
              </a:rPr>
              <a:t>Port 80 is the non-encrypted HTTP port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1003300" y="698500"/>
            <a:ext cx="8560199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Accurate Hacking in the Movies</a:t>
            </a:r>
          </a:p>
        </p:txBody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1155700" y="2603500"/>
            <a:ext cx="71754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Matrix Reloaded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Bourne Ultimatum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Die Hard 4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...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0300" y="4572000"/>
            <a:ext cx="4819649" cy="288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3000" y="469900"/>
            <a:ext cx="4800600" cy="397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 txBox="1"/>
          <p:nvPr/>
        </p:nvSpPr>
        <p:spPr>
          <a:xfrm>
            <a:off x="734675" y="7965825"/>
            <a:ext cx="13040699" cy="965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http://nmap.org/movies.html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Font typeface="Cabin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/>
        </p:nvSpPr>
        <p:spPr>
          <a:xfrm>
            <a:off x="2794000" y="1524000"/>
            <a:ext cx="11071224" cy="5540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$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telnet www.dr-chuck.com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Trying 74.208.28.177...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Connected to www.dr-chuck.com.Escape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 HTTP/1.0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00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to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&lt;a href="http://www.dr-chuck.com/page2.htm"&gt;Second </a:t>
            </a:r>
            <a:b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Page&lt;/a&gt;.&lt;/p&gt;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Connection closed by foreign host.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/>
        </p:nvSpPr>
        <p:spPr>
          <a:xfrm>
            <a:off x="1838325" y="7988300"/>
            <a:ext cx="12611100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Hmmm - This looks kind of Complex..   Lots of GET commands</a:t>
            </a:r>
          </a:p>
        </p:txBody>
      </p:sp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0"/>
            <a:ext cx="13093700" cy="91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1163636" y="304800"/>
            <a:ext cx="14554199" cy="791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si-csev-mbp:tex csev$ 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telnet www.umich.edu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Trying 141.211.144.190...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Connected to www.umich.edu.Escape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GET 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 PUBLIC "-//W3C//DTD XHTML 1.0 Strict//EN" "http://www.w3.org/TR/xhtml1/DTD/xhtml1-strict.dtd"&gt;&lt;html xmlns="http://www.w3.org/1999/xhtml" xml:lang="en" lang="en"&gt;&lt;head&gt;&lt;title&gt;University of Michigan&lt;/title&gt;&lt;meta name="description" content="University of Michigan is one of the top universities of the world, a diverse public institution of higher learning, fostering excellence in research. U-M provides outstanding undergraduate, graduate and professional education, serving the local, regional, national and international communities." /&gt;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/>
        </p:nvSpPr>
        <p:spPr>
          <a:xfrm>
            <a:off x="846137" y="-6350"/>
            <a:ext cx="14554199" cy="7391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link rel="alternate stylesheet" type="text/css"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/CSS/accessible.css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media="screen" title="accessible" /&gt;&lt;link rel="stylesheet"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/CSS/print.css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media="print,projection" /&gt;&lt;link rel="stylesheet"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/CSS/other.css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media="handheld,tty,tv,braille,embossed,speech,aural" /&gt;</a:t>
            </a: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  &lt;dl&gt;&lt;dt&gt;&lt;a href="http://ns.umich.edu/htdocs/releases/story.php?id=8077"&gt;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&lt;img src="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/Images/electric-brain.jpg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width="114" height="77" alt="Top News Story" /&gt;</a:t>
            </a: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&lt;/a&gt;&lt;span class="verbose"&gt;:&lt;/span&gt;&lt;/dt&gt;&lt;dd&gt;&lt;a href="http://ns.umich.edu/htdocs/releases/story.php?id=8077"&gt;Scientists harness the power of electricity in the brain&lt;/a&gt;&lt;/dd&gt;&lt;/dl&gt;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5076825" y="7651750"/>
            <a:ext cx="1057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As the browser reads the document, it finds </a:t>
            </a: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other URLs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that must be retr</a:t>
            </a:r>
            <a:r>
              <a:rPr lang="en-US" sz="3600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ie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ved to produce the document.</a:t>
            </a: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300" y="7297736"/>
            <a:ext cx="2292349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647700" y="241300"/>
            <a:ext cx="62946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59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The big picture...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596175" y="1187450"/>
            <a:ext cx="7327800" cy="2330100"/>
          </a:xfrm>
          <a:prstGeom prst="rect">
            <a:avLst/>
          </a:prstGeom>
          <a:noFill/>
          <a:ln cap="rnd" cmpd="sng" w="1270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&lt;!DOCTYPE html PUBLIC "-//W3C//DTD XHTML 1.0 Strict//EN" "</a:t>
            </a:r>
            <a:r>
              <a:rPr b="0" i="0" lang="en-US" sz="2100" u="sng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http://www.w3.org/TR/xhtml1/DTD/xhtml1-strict.dtd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&lt;html xmlns="</a:t>
            </a:r>
            <a:r>
              <a:rPr b="0" i="0" lang="en-US" sz="21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http://www.w3.org/1999/xhtml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" xml:lang="en"&gt;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&lt;hea</a:t>
            </a:r>
            <a:r>
              <a:rPr b="0" i="0" lang="en-US" sz="21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d&gt;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&lt;title&gt;University of Mich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igan&lt;/title&gt;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....</a:t>
            </a:r>
          </a:p>
        </p:txBody>
      </p:sp>
      <p:cxnSp>
        <p:nvCxnSpPr>
          <p:cNvPr id="623" name="Shape 623"/>
          <p:cNvCxnSpPr/>
          <p:nvPr/>
        </p:nvCxnSpPr>
        <p:spPr>
          <a:xfrm flipH="1" rot="10800000">
            <a:off x="5718175" y="3349625"/>
            <a:ext cx="1387474" cy="554037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624" name="Shape 624"/>
          <p:cNvSpPr txBox="1"/>
          <p:nvPr/>
        </p:nvSpPr>
        <p:spPr>
          <a:xfrm>
            <a:off x="7608886" y="3676650"/>
            <a:ext cx="7302500" cy="31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@import "/CSS/graphical.css"/**/;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strong, .verbose, .verbose p, .verbose h2{text-indent:-876em;position:absolute}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strong a{text-decoration:none}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em{font-weight:bold;font-style:normal}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div.alert{background:#eee;border:1px solid red;padding:.5em;margin:0 25%}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a img{border:none}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.hot br, .quick br, dl.feature2 img{display:none}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div#main label, legend{font-weight:bold}</a:t>
            </a:r>
          </a:p>
        </p:txBody>
      </p:sp>
      <p:cxnSp>
        <p:nvCxnSpPr>
          <p:cNvPr id="625" name="Shape 625"/>
          <p:cNvCxnSpPr/>
          <p:nvPr/>
        </p:nvCxnSpPr>
        <p:spPr>
          <a:xfrm>
            <a:off x="5835650" y="4970462"/>
            <a:ext cx="1335086" cy="285750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6" name="Shape 626"/>
          <p:cNvCxnSpPr/>
          <p:nvPr/>
        </p:nvCxnSpPr>
        <p:spPr>
          <a:xfrm>
            <a:off x="5842000" y="5346700"/>
            <a:ext cx="1504949" cy="1712911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7" name="Shape 627"/>
          <p:cNvCxnSpPr/>
          <p:nvPr/>
        </p:nvCxnSpPr>
        <p:spPr>
          <a:xfrm>
            <a:off x="5867400" y="6565900"/>
            <a:ext cx="1645199" cy="1677599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8" name="Shape 628"/>
          <p:cNvCxnSpPr/>
          <p:nvPr/>
        </p:nvCxnSpPr>
        <p:spPr>
          <a:xfrm>
            <a:off x="5794825" y="5901650"/>
            <a:ext cx="1659600" cy="1800900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629" name="Shape 629"/>
          <p:cNvSpPr txBox="1"/>
          <p:nvPr/>
        </p:nvSpPr>
        <p:spPr>
          <a:xfrm>
            <a:off x="8513761" y="7251700"/>
            <a:ext cx="631825" cy="10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6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...</a:t>
            </a: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314700"/>
            <a:ext cx="5068886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5600" y="7031036"/>
            <a:ext cx="2292300" cy="15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407750" y="0"/>
            <a:ext cx="15072000" cy="198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1" lang="en-US" sz="72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 browser debugger </a:t>
            </a:r>
            <a:r>
              <a:rPr b="1" i="0" lang="en-US" sz="72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reveals detail...</a:t>
            </a:r>
          </a:p>
        </p:txBody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1155700" y="2349500"/>
            <a:ext cx="13932000" cy="59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Most browsers have a developer mode so you can watch it in action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It can help explore the HTTP request-response cycle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Some simple-looking pages involve </a:t>
            </a:r>
            <a:r>
              <a:rPr b="0" i="0" lang="en-US" sz="32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lots of requests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 page(s)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Image files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CSS Style Sheets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Cabin"/>
            </a:pPr>
            <a:r>
              <a:rPr lang="en-US" sz="3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JavaScript files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751" y="0"/>
            <a:ext cx="11784996" cy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Network Architecture....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Let</a:t>
            </a:r>
            <a:r>
              <a:rPr b="1" lang="en-US" sz="76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’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 Write a Web Browser!</a:t>
            </a:r>
          </a:p>
        </p:txBody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1155700" y="241300"/>
            <a:ext cx="13931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An HTTP Request in Python</a:t>
            </a:r>
          </a:p>
        </p:txBody>
      </p:sp>
      <p:pic>
        <p:nvPicPr>
          <p:cNvPr id="654" name="Shape 6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9400" y="5347825"/>
            <a:ext cx="6883500" cy="3244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510400" y="1989700"/>
            <a:ext cx="15584700" cy="62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 = socket.socket(socket.AF_INET, socket.SOCK_STREAM)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mysock.connect(('www.py4inf.com', 80))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mysock.send('GET http://www.py4inf.com/code/romeo.txt HTTP/1.0\n\n')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mysock.recv(512)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if ( len(data) &lt; 1 ) 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break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print data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mysock.close()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57200" y="687387"/>
            <a:ext cx="9431337" cy="7756525"/>
          </a:xfrm>
          <a:prstGeom prst="rect">
            <a:avLst/>
          </a:prstGeom>
          <a:noFill/>
          <a:ln cap="rnd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14 Mar 2010 23:52:41 GMT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29 Dec 2009 01:31:22 GMT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ETag: "143c1b33-a7-4b395bea"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167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text/plain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But soft what light through yonder window breaks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It is the east and Juliet is the sun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Arise fair sun and kill the envious moon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mysock.recv(512)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if ( len(data) &lt; 1 ) 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break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data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10596561" y="1333500"/>
            <a:ext cx="27400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656886" y="7175500"/>
            <a:ext cx="23034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 Body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HTTP Easier With urllib</a:t>
            </a:r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Using </a:t>
            </a:r>
            <a:r>
              <a:rPr b="1" i="0" lang="en-US" sz="7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urllib</a:t>
            </a:r>
            <a:r>
              <a:rPr b="1" i="0" lang="en-US" sz="7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in Python</a:t>
            </a:r>
          </a:p>
        </p:txBody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1155700" y="2603500"/>
            <a:ext cx="13931900" cy="184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09612" y="4768850"/>
            <a:ext cx="14820899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urllib.urlopen</a:t>
            </a: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('http://www.py4inf.com/code/romeo.txt')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1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3401525" y="8216900"/>
            <a:ext cx="84767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http://docs.python.org/library/urllib.html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/>
        </p:nvSpPr>
        <p:spPr>
          <a:xfrm>
            <a:off x="709612" y="1035050"/>
            <a:ext cx="14820899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urllib.urlopen</a:t>
            </a: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('http://www.py4inf.com/code/romeo.txt')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But soft what light through yonder window breaks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It is the east and Juliet is the sun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Arise fair sun and kill the envious moon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urllib1.py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3401525" y="8216900"/>
            <a:ext cx="84767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http://docs.python.org/library/urllib.html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965200" y="2901950"/>
            <a:ext cx="14566899" cy="441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urllib.urlopen('http://www.py4inf.com/code/romeo.txt')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counts = dict()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words = line.split()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for word in words: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counts[word] = counts.get(word,0) + 1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 counts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13527087" y="8229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urlwords.py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type="title"/>
          </p:nvPr>
        </p:nvSpPr>
        <p:spPr>
          <a:xfrm>
            <a:off x="1155700" y="241300"/>
            <a:ext cx="13931900" cy="153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08000" y="2286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83000" y="5651500"/>
            <a:ext cx="12055499" cy="2921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you like, you can switch to the &lt;a href="http://www.dr-chuck.com/page2.htm"&gt;Second 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508000" y="241300"/>
            <a:ext cx="15176400" cy="153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Going from one page to another...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508000" y="2286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2890850" y="5245200"/>
            <a:ext cx="13174499" cy="2921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you like, you can switch to the </a:t>
            </a:r>
            <a:b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en-US" sz="3300" u="sng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http://www.dr-chuck.com/</a:t>
            </a:r>
            <a:br>
              <a:rPr b="1" i="0" lang="en-US" sz="33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33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page2.htm</a:t>
            </a: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"&gt;Second</a:t>
            </a:r>
            <a:r>
              <a:rPr b="1" lang="en-US" sz="3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>
            <p:ph type="title"/>
          </p:nvPr>
        </p:nvSpPr>
        <p:spPr>
          <a:xfrm>
            <a:off x="4370950" y="1226625"/>
            <a:ext cx="7514099" cy="2528999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164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G</a:t>
            </a:r>
            <a:r>
              <a:rPr b="0" i="0" lang="en-US" sz="16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o</a:t>
            </a:r>
            <a:r>
              <a:rPr b="0" i="0" lang="en-US" sz="16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o</a:t>
            </a:r>
            <a:r>
              <a:rPr b="0" i="0" lang="en-US" sz="164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g</a:t>
            </a:r>
            <a:r>
              <a:rPr b="0" i="0" lang="en-US" sz="16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l</a:t>
            </a:r>
            <a:r>
              <a:rPr b="0" i="0" lang="en-US" sz="16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e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660400" y="4191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1155700" y="2603500"/>
            <a:ext cx="72643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Built on top of IP (Internet Protocol)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Assumes IP might lose some data - stores and retransmits data if it seems to be lost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Handles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flow control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using a transmit window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Provides a nice reliable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cap="rnd" cmpd="sng" w="254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 </a:t>
            </a:r>
            <a:r>
              <a:rPr b="0" i="0" lang="en-US" sz="25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http://en.wikipedia.org/wiki/Internet_Protocol_Suite</a:t>
            </a:r>
            <a:r>
              <a:rPr b="0" i="0" lang="en-US" sz="25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Parsing HTML </a:t>
            </a:r>
            <a:b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(a.k.a. Web Scraping)</a:t>
            </a:r>
          </a:p>
        </p:txBody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1155700" y="2540000"/>
            <a:ext cx="13931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Search engines scrape web pages - we call this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spidering the web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web crawling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975100" y="7562850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http://en.wikipedia.org/wiki/Web_scraping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/>
        </p:nvSpPr>
        <p:spPr>
          <a:xfrm>
            <a:off x="13068300" y="571500"/>
            <a:ext cx="2019299" cy="81026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1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Server</a:t>
            </a:r>
          </a:p>
        </p:txBody>
      </p:sp>
      <p:cxnSp>
        <p:nvCxnSpPr>
          <p:cNvPr id="733" name="Shape 733"/>
          <p:cNvCxnSpPr/>
          <p:nvPr/>
        </p:nvCxnSpPr>
        <p:spPr>
          <a:xfrm flipH="1">
            <a:off x="7265986" y="1878011"/>
            <a:ext cx="5657849" cy="22225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734" name="Shape 734"/>
          <p:cNvSpPr txBox="1"/>
          <p:nvPr/>
        </p:nvSpPr>
        <p:spPr>
          <a:xfrm>
            <a:off x="9607550" y="977900"/>
            <a:ext cx="9572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cxnSp>
        <p:nvCxnSpPr>
          <p:cNvPr id="735" name="Shape 735"/>
          <p:cNvCxnSpPr/>
          <p:nvPr/>
        </p:nvCxnSpPr>
        <p:spPr>
          <a:xfrm rot="10800000">
            <a:off x="7088187" y="3175000"/>
            <a:ext cx="5611812" cy="0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736" name="Shape 736"/>
          <p:cNvSpPr txBox="1"/>
          <p:nvPr/>
        </p:nvSpPr>
        <p:spPr>
          <a:xfrm>
            <a:off x="9434511" y="2247900"/>
            <a:ext cx="13049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4900" y="722312"/>
            <a:ext cx="4508500" cy="335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0" y="4470400"/>
            <a:ext cx="8191499" cy="380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Shape 739"/>
          <p:cNvCxnSpPr/>
          <p:nvPr/>
        </p:nvCxnSpPr>
        <p:spPr>
          <a:xfrm flipH="1">
            <a:off x="8026399" y="5857875"/>
            <a:ext cx="4673600" cy="22225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740" name="Shape 740"/>
          <p:cNvSpPr txBox="1"/>
          <p:nvPr/>
        </p:nvSpPr>
        <p:spPr>
          <a:xfrm>
            <a:off x="10496550" y="3911600"/>
            <a:ext cx="9572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cxnSp>
        <p:nvCxnSpPr>
          <p:cNvPr id="741" name="Shape 741"/>
          <p:cNvCxnSpPr/>
          <p:nvPr/>
        </p:nvCxnSpPr>
        <p:spPr>
          <a:xfrm flipH="1">
            <a:off x="4046537" y="7088186"/>
            <a:ext cx="8720136" cy="692149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742" name="Shape 742"/>
          <p:cNvSpPr txBox="1"/>
          <p:nvPr/>
        </p:nvSpPr>
        <p:spPr>
          <a:xfrm>
            <a:off x="9078911" y="7645400"/>
            <a:ext cx="13049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Pull data - particularly social data - who links to who?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 your own data back out of some system that has no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export capability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Monitor a site for new information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There is some controversy about web page scraping and some sites are a bit snippy about it.</a:t>
            </a:r>
          </a:p>
          <a:p>
            <a:pPr indent="-533400" lvl="1" marL="10414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Google:   facebook scraping block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Republishing copyrighted information is not allowed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title"/>
          </p:nvPr>
        </p:nvSpPr>
        <p:spPr>
          <a:xfrm>
            <a:off x="1155700" y="241300"/>
            <a:ext cx="13932000" cy="170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6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http://www.facebook.com/terms.php</a:t>
            </a:r>
          </a:p>
        </p:txBody>
      </p:sp>
      <p:pic>
        <p:nvPicPr>
          <p:cNvPr id="760" name="Shape 7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2044700"/>
            <a:ext cx="7848599" cy="681989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/>
          <p:nvPr/>
        </p:nvSpPr>
        <p:spPr>
          <a:xfrm>
            <a:off x="2400300" y="7759700"/>
            <a:ext cx="1269899" cy="1269899"/>
          </a:xfrm>
          <a:prstGeom prst="rightArrow">
            <a:avLst>
              <a:gd fmla="val 39354" name="adj1"/>
              <a:gd fmla="val 20867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type="title"/>
          </p:nvPr>
        </p:nvSpPr>
        <p:spPr>
          <a:xfrm>
            <a:off x="948650" y="241300"/>
            <a:ext cx="145436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Easy Way - </a:t>
            </a: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1511300" y="2590800"/>
            <a:ext cx="13233399" cy="288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787400" lvl="0" marL="1104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You could do string searches the hard way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Or use the free software called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BeautifulSoup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from www.crummy.com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2543075" y="5753775"/>
            <a:ext cx="11022000" cy="1052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8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http://www.crummy.com/software/BeautifulSoup/</a:t>
            </a:r>
          </a:p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http://www.pythonlearn.com/code/BeautifulSoup.py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Font typeface="Cabin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69" name="Shape 769"/>
          <p:cNvSpPr txBox="1"/>
          <p:nvPr/>
        </p:nvSpPr>
        <p:spPr>
          <a:xfrm>
            <a:off x="729849" y="7516025"/>
            <a:ext cx="147962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Place the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BeautifulSoup.py</a:t>
            </a: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file in the same folder as your Python code...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2793400" y="8082225"/>
            <a:ext cx="106692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27200" y="685800"/>
            <a:ext cx="13639799" cy="7478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from BeautifulSoup import *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url = raw_input('Enter - 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html = urllib.urlopen(url).read()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soup = BeautifulSoup(html)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Retrieve a list of the anchor tags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Each tag is like a dictionary of HTML attributes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tags = soup('a')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tag in tags: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print tag.get('href', None)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13485325" y="8229600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urllinks.py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/>
        </p:nvSpPr>
        <p:spPr>
          <a:xfrm>
            <a:off x="660400" y="3124200"/>
            <a:ext cx="9650399" cy="350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html = urllib.urlopen(url).read()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soup = BeautifulSoup(html)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600" u="none" cap="none" strike="noStrike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tags = soup('a')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tag in tags: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print tag.get('</a:t>
            </a:r>
            <a:r>
              <a:rPr i="0" lang="en-US" sz="3600" u="none" cap="none" strike="noStrike">
                <a:solidFill>
                  <a:srgbClr val="FF7F00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', None)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6853775" y="6983400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urllinks.py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Enter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-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http://www.dr-chuck.com/page1.htm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http://www.dr-chuck.com/page2.htm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918750" y="546400"/>
            <a:ext cx="8885400" cy="233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to the&lt;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6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href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="</a:t>
            </a: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http://www.dr-chuck.com/page2.htm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"&gt;Second Page&lt;/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&gt;.&lt;/p&gt;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1511300" y="2819400"/>
            <a:ext cx="13233299" cy="535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69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TCP/IP gives us pipes / sockets between applications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We designed application protocols to make use of these pipes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HyperText Trans</a:t>
            </a:r>
            <a:r>
              <a:rPr lang="en-US" sz="3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Protocol (HTTP) is a simple yet powerful protocol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80010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0" y="1244600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00" y="1435100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74700" y="7226300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6"/>
              </a:rPr>
              <a:t>http://en.wikipedia.org/wiki/Tin_can_telephone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type="title"/>
          </p:nvPr>
        </p:nvSpPr>
        <p:spPr>
          <a:xfrm>
            <a:off x="1155700" y="241300"/>
            <a:ext cx="13932000" cy="811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 txBox="1"/>
          <p:nvPr/>
        </p:nvSpPr>
        <p:spPr>
          <a:xfrm>
            <a:off x="1206100" y="1381725"/>
            <a:ext cx="6797699" cy="708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Thes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900" y="13465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97687" y="31285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1512200"/>
            <a:ext cx="6797699" cy="708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TCP Connections /</a:t>
            </a:r>
            <a:r>
              <a:rPr b="1" i="0" lang="en-US" sz="7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44900" y="8293100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907625"/>
            <a:ext cx="133695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 computer networking, an Internet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network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is an endpoint of a bidirectional </a:t>
            </a: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inter-process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communication flow across an </a:t>
            </a: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Protocol-based computer network, such as the </a:t>
            </a: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Internet.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2062" y="5256212"/>
            <a:ext cx="3600599" cy="27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732462"/>
            <a:ext cx="21909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410200"/>
            <a:ext cx="2286000" cy="2603399"/>
          </a:xfrm>
          <a:prstGeom prst="roundRect">
            <a:avLst>
              <a:gd fmla="val 18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39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257800"/>
            <a:ext cx="2286000" cy="2603399"/>
          </a:xfrm>
          <a:prstGeom prst="roundRect">
            <a:avLst>
              <a:gd fmla="val 18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39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Process</a:t>
            </a:r>
          </a:p>
        </p:txBody>
      </p:sp>
      <p:sp>
        <p:nvSpPr>
          <p:cNvPr id="327" name="Shape 327"/>
          <p:cNvSpPr/>
          <p:nvPr/>
        </p:nvSpPr>
        <p:spPr>
          <a:xfrm>
            <a:off x="5397500" y="6451600"/>
            <a:ext cx="5600699" cy="1016099"/>
          </a:xfrm>
          <a:prstGeom prst="leftRightArrow">
            <a:avLst>
              <a:gd fmla="val 2174" name="adj1"/>
              <a:gd fmla="val 4986" name="adj2"/>
            </a:avLst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TCP</a:t>
            </a: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787400" lvl="0" marL="1104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port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is an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application-specific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process-specific software communications endpoint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It allows multiple networked applications to coexist on the same server.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430448" y="81851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http://en.wikipedia.org/wiki/TCP_and_UDP_port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5136" y="3152775"/>
            <a:ext cx="2755900" cy="20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520700"/>
            <a:ext cx="6667500" cy="7734299"/>
          </a:xfrm>
          <a:prstGeom prst="rect">
            <a:avLst/>
          </a:prstGeom>
          <a:noFill/>
          <a:ln cap="rnd" cmpd="sng" w="76200">
            <a:solidFill>
              <a:srgbClr val="FF7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fmla="val 1490" name="adj"/>
                  </a:avLst>
                </a:prstGeom>
                <a:solidFill>
                  <a:srgbClr val="FFFFFF"/>
                </a:solidFill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cap="rnd" cmpd="sng" w="12700">
                <a:solidFill>
                  <a:srgbClr val="618FFD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cap="rnd" cmpd="sng" w="50800">
                <a:solidFill>
                  <a:srgbClr val="618FFD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flipH="1" rot="10800000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cap="rnd" cmpd="sng" w="508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346200"/>
            <a:ext cx="2603499" cy="11811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Incoming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2946400"/>
            <a:ext cx="2603499" cy="7239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660900"/>
            <a:ext cx="2603499" cy="7239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4859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286500"/>
            <a:ext cx="2603499" cy="12700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Personal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29718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0259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49530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E066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1976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2263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cap="rnd" cmpd="sng" w="76200">
            <a:solidFill>
              <a:srgbClr val="FF7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/>
          <p:nvPr/>
        </p:nvCxnSpPr>
        <p:spPr>
          <a:xfrm>
            <a:off x="7781925" y="3190875"/>
            <a:ext cx="5337175" cy="223837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369" name="Shape 369"/>
          <p:cNvCxnSpPr/>
          <p:nvPr/>
        </p:nvCxnSpPr>
        <p:spPr>
          <a:xfrm flipH="1">
            <a:off x="7762874" y="1547812"/>
            <a:ext cx="4908550" cy="298450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stealth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t" bIns="0" lIns="0" rIns="0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fmla="val 1490" name="adj"/>
                    </a:avLst>
                  </a:prstGeom>
                  <a:solidFill>
                    <a:srgbClr val="FFFFFF"/>
                  </a:solidFill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t" bIns="0" lIns="0" rIns="0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cap="rnd" cmpd="sng" w="508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flipH="1" rot="10800000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cap="rnd" cmpd="sng" w="50800">
                <a:solidFill>
                  <a:srgbClr val="000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/>
          <p:nvPr/>
        </p:nvCxnSpPr>
        <p:spPr>
          <a:xfrm>
            <a:off x="7800975" y="5373687"/>
            <a:ext cx="5356225" cy="168274"/>
          </a:xfrm>
          <a:prstGeom prst="straightConnector1">
            <a:avLst/>
          </a:prstGeom>
          <a:noFill/>
          <a:ln cap="rnd" cmpd="sng" w="76200">
            <a:solidFill>
              <a:srgbClr val="E06666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389" name="Shape 389"/>
          <p:cNvCxnSpPr/>
          <p:nvPr/>
        </p:nvCxnSpPr>
        <p:spPr>
          <a:xfrm flipH="1" rot="10800000">
            <a:off x="7781925" y="5691186"/>
            <a:ext cx="5375274" cy="858836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390" name="Shape 390"/>
          <p:cNvSpPr txBox="1"/>
          <p:nvPr/>
        </p:nvSpPr>
        <p:spPr>
          <a:xfrm>
            <a:off x="9382125" y="6972300"/>
            <a:ext cx="5549899" cy="1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Please connect me to the web server (port 80) on</a:t>
            </a:r>
            <a:r>
              <a:rPr b="0" i="0" lang="en-US" sz="36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600" u="sng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  <a:hlinkClick r:id="rId6"/>
              </a:rPr>
              <a:t>http://www.dr-chuck.com</a:t>
            </a:r>
            <a:r>
              <a:rPr b="0" i="0" lang="en-US" sz="36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1008100" y="8445500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Clipart: </a:t>
            </a:r>
            <a:r>
              <a:rPr b="0" i="0" lang="en-US" sz="2500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http://www.clker.com/search/networksym/1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00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AA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 &amp; Bullets - 2 Column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AA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19191"/>
      </a:accent1>
      <a:accent2>
        <a:srgbClr val="333399"/>
      </a:accent2>
      <a:accent3>
        <a:srgbClr val="AAAAAA"/>
      </a:accent3>
      <a:accent4>
        <a:srgbClr val="DADADA"/>
      </a:accent4>
      <a:accent5>
        <a:srgbClr val="C7C7C7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itle &amp; Bullets copy 3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0000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